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302" r:id="rId13"/>
    <p:sldId id="303" r:id="rId14"/>
    <p:sldId id="304" r:id="rId15"/>
    <p:sldId id="300" r:id="rId16"/>
    <p:sldId id="306" r:id="rId17"/>
    <p:sldId id="309" r:id="rId18"/>
    <p:sldId id="307" r:id="rId19"/>
    <p:sldId id="308" r:id="rId20"/>
    <p:sldId id="311" r:id="rId21"/>
    <p:sldId id="312" r:id="rId22"/>
    <p:sldId id="310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05" r:id="rId32"/>
    <p:sldId id="324" r:id="rId33"/>
    <p:sldId id="323" r:id="rId34"/>
    <p:sldId id="325" r:id="rId35"/>
    <p:sldId id="321" r:id="rId36"/>
    <p:sldId id="327" r:id="rId37"/>
    <p:sldId id="328" r:id="rId38"/>
    <p:sldId id="326" r:id="rId39"/>
    <p:sldId id="332" r:id="rId40"/>
    <p:sldId id="330" r:id="rId41"/>
    <p:sldId id="331" r:id="rId42"/>
    <p:sldId id="333" r:id="rId43"/>
    <p:sldId id="334" r:id="rId44"/>
    <p:sldId id="335" r:id="rId45"/>
    <p:sldId id="336" r:id="rId46"/>
    <p:sldId id="337" r:id="rId47"/>
    <p:sldId id="338" r:id="rId48"/>
    <p:sldId id="32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39" r:id="rId57"/>
    <p:sldId id="301" r:id="rId58"/>
    <p:sldId id="272" r:id="rId59"/>
    <p:sldId id="273" r:id="rId60"/>
    <p:sldId id="274" r:id="rId61"/>
    <p:sldId id="275" r:id="rId62"/>
    <p:sldId id="295" r:id="rId63"/>
    <p:sldId id="276" r:id="rId64"/>
    <p:sldId id="296" r:id="rId65"/>
    <p:sldId id="277" r:id="rId66"/>
    <p:sldId id="278" r:id="rId67"/>
    <p:sldId id="297" r:id="rId68"/>
    <p:sldId id="279" r:id="rId69"/>
    <p:sldId id="280" r:id="rId70"/>
    <p:sldId id="282" r:id="rId71"/>
    <p:sldId id="294" r:id="rId72"/>
    <p:sldId id="283" r:id="rId73"/>
    <p:sldId id="281" r:id="rId74"/>
    <p:sldId id="285" r:id="rId75"/>
    <p:sldId id="286" r:id="rId76"/>
    <p:sldId id="287" r:id="rId77"/>
    <p:sldId id="288" r:id="rId78"/>
    <p:sldId id="289" r:id="rId79"/>
    <p:sldId id="290" r:id="rId80"/>
    <p:sldId id="299" r:id="rId81"/>
    <p:sldId id="259" r:id="rId82"/>
    <p:sldId id="265" r:id="rId83"/>
    <p:sldId id="266" r:id="rId84"/>
    <p:sldId id="292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386" autoAdjust="0"/>
    <p:restoredTop sz="82260" autoAdjust="0"/>
  </p:normalViewPr>
  <p:slideViewPr>
    <p:cSldViewPr>
      <p:cViewPr>
        <p:scale>
          <a:sx n="80" d="100"/>
          <a:sy n="80" d="100"/>
        </p:scale>
        <p:origin x="-1110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4/5/2011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9E609F-F48E-4BF1-B238-579F2850EEDE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EB8633-1316-4E04-8FF9-230A83959DAB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0B87EC-5DC8-466F-A8EC-204A8A3F0094}" type="slidenum">
              <a:rPr lang="en-US" smtClean="0"/>
              <a:pPr/>
              <a:t>60</a:t>
            </a:fld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FEF505-A019-48B2-8510-44AC108B0CFF}" type="slidenum">
              <a:rPr lang="en-US" sz="1200"/>
              <a:pPr algn="r"/>
              <a:t>64</a:t>
            </a:fld>
            <a:endParaRPr lang="en-US" sz="12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22EF79-D95E-4171-858D-44FDF3F4CAC3}" type="slidenum">
              <a:rPr lang="en-US" smtClean="0"/>
              <a:pPr/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20C4ED-8580-44C5-A74D-DE0A8E40590A}" type="slidenum">
              <a:rPr lang="en-US" sz="1200"/>
              <a:pPr algn="r"/>
              <a:t>67</a:t>
            </a:fld>
            <a:endParaRPr lang="en-US" sz="12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FEB81F-C95C-493E-9ACD-CCD1F7F26EDD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28468A-A727-4BC0-BD0A-8253A333A68F}" type="slidenum">
              <a:rPr lang="en-US" smtClean="0"/>
              <a:pPr/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71</a:t>
            </a:fld>
            <a:endParaRPr lang="en-US" sz="12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86A629-0E1C-4131-85D0-F9020ADB8A77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ABCBB5-6FA9-46C4-86E3-2F1D96CB96FD}" type="slidenum">
              <a:rPr lang="en-US" smtClean="0"/>
              <a:pPr/>
              <a:t>75</a:t>
            </a:fld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77</a:t>
            </a:fld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431581-C5AF-498E-838E-481D85E8EAA7}" type="slidenum">
              <a:rPr lang="en-US" smtClean="0"/>
              <a:pPr/>
              <a:t>78</a:t>
            </a:fld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E22E0-3D45-4A03-BB5F-5DF269FD7875}" type="slidenum">
              <a:rPr lang="en-US" smtClean="0"/>
              <a:pPr/>
              <a:t>79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80</a:t>
            </a:fld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81</a:t>
            </a:fld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82</a:t>
            </a:fld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83</a:t>
            </a:fld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9D0C62-9291-4FBB-9B63-84AF3590D1A6}" type="slidenum">
              <a:rPr lang="en-US" sz="1200"/>
              <a:pPr algn="r"/>
              <a:t>84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block_matching_movie.wmv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block_displacement_movie.wmv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9rightbulblongcont_20100317140505.wmv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9rightbulblongcont_20100317140505_zoom.wmv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pat157lefticalongcont_20100111092227_msmpeg4v2.wmv" TargetMode="Externa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pat157lefticalongcont_20100111092227_Cycle1_Version_963d653_Points_msmpeg4v2.wmv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unstable.wmv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stable.wmv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19" grpId="1" animBg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2000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impaired movement, speech, cognition,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5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 cstate="print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Scale-space</a:t>
            </a:r>
            <a:r>
              <a:rPr lang="en-US" dirty="0" smtClean="0">
                <a:solidFill>
                  <a:srgbClr val="E6E6E6"/>
                </a:solidFill>
              </a:rPr>
              <a:t> representation of RF-images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Filter by 2D </a:t>
            </a:r>
            <a:r>
              <a:rPr lang="en-US" dirty="0" smtClean="0">
                <a:solidFill>
                  <a:srgbClr val="FFFF66"/>
                </a:solidFill>
              </a:rPr>
              <a:t>Gaussian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Subsample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Use low-resolution tracked displacements to </a:t>
            </a:r>
            <a:r>
              <a:rPr lang="en-US" dirty="0" smtClean="0">
                <a:solidFill>
                  <a:srgbClr val="FFFF66"/>
                </a:solidFill>
              </a:rPr>
              <a:t>initialize</a:t>
            </a:r>
            <a:r>
              <a:rPr lang="en-US" dirty="0" smtClean="0">
                <a:solidFill>
                  <a:srgbClr val="E6E6E6"/>
                </a:solidFill>
              </a:rPr>
              <a:t> higher resolution motion-tracking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optimization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3599"/>
            <a:ext cx="4044095" cy="304800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0622"/>
            <a:ext cx="4343400" cy="317778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Physical interpretation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0200"/>
            <a:ext cx="5207520" cy="38100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2057400"/>
            <a:ext cx="5055119" cy="381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484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  <p:bldP spid="2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2743200"/>
            <a:ext cx="5207520" cy="38100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0400"/>
            <a:ext cx="5055119" cy="381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Eigenvalues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" name="Picture 19" descr="euleria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676400"/>
            <a:ext cx="3756461" cy="53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76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Local least-squares linear fit to estimate displacement gradients</a:t>
            </a:r>
          </a:p>
        </p:txBody>
      </p:sp>
      <p:pic>
        <p:nvPicPr>
          <p:cNvPr id="27" name="Picture 26" descr="lsq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429000"/>
            <a:ext cx="2101978" cy="451677"/>
          </a:xfrm>
          <a:prstGeom prst="rect">
            <a:avLst/>
          </a:prstGeom>
        </p:spPr>
      </p:pic>
      <p:pic>
        <p:nvPicPr>
          <p:cNvPr id="29" name="Picture 28" descr="lsq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9543" y="4114800"/>
            <a:ext cx="2760857" cy="1613040"/>
          </a:xfrm>
          <a:prstGeom prst="rect">
            <a:avLst/>
          </a:prstGeom>
        </p:spPr>
      </p:pic>
      <p:pic>
        <p:nvPicPr>
          <p:cNvPr id="30" name="Picture 29" descr="lsq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5943600"/>
            <a:ext cx="217602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sq_vessel_axial_strain_modified.png"/>
          <p:cNvPicPr>
            <a:picLocks noChangeAspect="1"/>
          </p:cNvPicPr>
          <p:nvPr/>
        </p:nvPicPr>
        <p:blipFill>
          <a:blip r:embed="rId3" cstate="print"/>
          <a:srcRect r="23688"/>
          <a:stretch>
            <a:fillRect/>
          </a:stretch>
        </p:blipFill>
        <p:spPr>
          <a:xfrm>
            <a:off x="2743201" y="1219200"/>
            <a:ext cx="2286000" cy="2246709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lsq_vessel_axial_strain_modifi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4400" y="3962400"/>
            <a:ext cx="3251200" cy="2438400"/>
          </a:xfrm>
          <a:prstGeom prst="rect">
            <a:avLst/>
          </a:prstGeom>
        </p:spPr>
      </p:pic>
      <p:pic>
        <p:nvPicPr>
          <p:cNvPr id="19" name="Picture 18" descr="lsq_vessel_axial_strain_non_modifi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9000" y="3962400"/>
            <a:ext cx="3251200" cy="2438400"/>
          </a:xfrm>
          <a:prstGeom prst="rect">
            <a:avLst/>
          </a:prstGeom>
        </p:spPr>
      </p:pic>
      <p:pic>
        <p:nvPicPr>
          <p:cNvPr id="28" name="Picture 27" descr="lsq_vessel_displacement_bmode.png"/>
          <p:cNvPicPr>
            <a:picLocks noChangeAspect="1"/>
          </p:cNvPicPr>
          <p:nvPr/>
        </p:nvPicPr>
        <p:blipFill>
          <a:blip r:embed="rId6" cstate="print"/>
          <a:srcRect l="18753" t="9726" r="15628" b="9726"/>
          <a:stretch>
            <a:fillRect/>
          </a:stretch>
        </p:blipFill>
        <p:spPr>
          <a:xfrm>
            <a:off x="3124200" y="1447800"/>
            <a:ext cx="1903686" cy="1752600"/>
          </a:xfrm>
          <a:prstGeom prst="rect">
            <a:avLst/>
          </a:prstGeom>
        </p:spPr>
      </p:pic>
      <p:pic>
        <p:nvPicPr>
          <p:cNvPr id="33" name="Picture 32" descr="lsq_vessel_displacemen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0199" y="1143000"/>
            <a:ext cx="3149601" cy="2362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05200" y="3429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7400" y="3429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36" name="Picture 35" descr="lsq_vessel_displacement_plo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0" y="3962400"/>
            <a:ext cx="3258488" cy="24383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95546" y="64008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along line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71800" y="6324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strain</a:t>
            </a:r>
            <a:endParaRPr lang="en-US" dirty="0">
              <a:solidFill>
                <a:srgbClr val="E6E6E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 flipH="1" flipV="1">
            <a:off x="3467100" y="2324100"/>
            <a:ext cx="17526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6172994" y="2285206"/>
            <a:ext cx="18288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35200" y="63362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Discontinuity corrected strain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 over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2036255"/>
            <a:ext cx="3080707" cy="2230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15972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Pre-deformation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51460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Post-deformation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6" cstate="print"/>
          <a:srcRect t="2632"/>
          <a:stretch>
            <a:fillRect/>
          </a:stretch>
        </p:blipFill>
        <p:spPr>
          <a:xfrm>
            <a:off x="4597400" y="4038600"/>
            <a:ext cx="3860800" cy="2819400"/>
          </a:xfrm>
          <a:prstGeom prst="rect">
            <a:avLst/>
          </a:prstGeom>
        </p:spPr>
      </p:pic>
      <p:pic>
        <p:nvPicPr>
          <p:cNvPr id="19" name="pat157lefticalongcont_20100111092227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2673724" cy="2424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Accumulation of incremental </a:t>
            </a:r>
            <a:r>
              <a:rPr lang="en-US" sz="2200" dirty="0" err="1" smtClean="0">
                <a:solidFill>
                  <a:srgbClr val="B4B4D2"/>
                </a:solidFill>
              </a:rPr>
              <a:t>Eulerian</a:t>
            </a:r>
            <a:r>
              <a:rPr lang="en-US" sz="2200" dirty="0" smtClean="0">
                <a:solidFill>
                  <a:srgbClr val="B4B4D2"/>
                </a:solidFill>
              </a:rPr>
              <a:t> strain: particle approach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371600"/>
            <a:ext cx="4368800" cy="3276600"/>
          </a:xfrm>
          <a:prstGeom prst="rect">
            <a:avLst/>
          </a:prstGeom>
        </p:spPr>
      </p:pic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displacements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Use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dynamic frame skip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Right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amount of motion for best motion-tracking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Accumulate incremental </a:t>
            </a:r>
            <a:r>
              <a:rPr lang="en-US" sz="2800" kern="0" dirty="0" err="1" smtClean="0">
                <a:solidFill>
                  <a:srgbClr val="E6E6E6"/>
                </a:solidFill>
                <a:latin typeface="+mn-lt"/>
              </a:rPr>
              <a:t>Eulerian</a:t>
            </a: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 strains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12" descr="frame_sk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371600"/>
            <a:ext cx="437859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2004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Systole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2667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Diastole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</a:t>
            </a:r>
            <a:r>
              <a:rPr lang="en-US" sz="2200" dirty="0" smtClean="0">
                <a:solidFill>
                  <a:srgbClr val="B4B4D2"/>
                </a:solidFill>
              </a:rPr>
              <a:t>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3962400" y="16764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problem: tissue to accumulate over is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moving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Displacements are generally not pixel multiples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The solution: accumulate on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particles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</a:t>
            </a:r>
            <a:r>
              <a:rPr lang="en-US" sz="2200" dirty="0" smtClean="0">
                <a:solidFill>
                  <a:srgbClr val="B4B4D2"/>
                </a:solidFill>
              </a:rPr>
              <a:t>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lsq_vessel_displacement_bmode.png"/>
          <p:cNvPicPr>
            <a:picLocks noChangeAspect="1"/>
          </p:cNvPicPr>
          <p:nvPr/>
        </p:nvPicPr>
        <p:blipFill>
          <a:blip r:embed="rId4" cstate="print"/>
          <a:srcRect l="18753" t="9726" r="15628" b="9726"/>
          <a:stretch>
            <a:fillRect/>
          </a:stretch>
        </p:blipFill>
        <p:spPr>
          <a:xfrm>
            <a:off x="304800" y="1447800"/>
            <a:ext cx="1903686" cy="1752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3276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_segmenta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819400" y="1447800"/>
            <a:ext cx="1905000" cy="1724459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286000" y="32766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Binary mask segmentation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pat157_points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1447800"/>
            <a:ext cx="2397142" cy="1752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3276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Mesh segmentation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</a:t>
            </a:r>
            <a:r>
              <a:rPr lang="en-US" sz="2200" dirty="0" smtClean="0">
                <a:solidFill>
                  <a:srgbClr val="B4B4D2"/>
                </a:solidFill>
              </a:rPr>
              <a:t>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6" name="Picture 25" descr="pat157_points_zoom_po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9" y="1143000"/>
            <a:ext cx="4495801" cy="3286973"/>
          </a:xfrm>
          <a:prstGeom prst="rect">
            <a:avLst/>
          </a:prstGeom>
        </p:spPr>
      </p:pic>
      <p:pic>
        <p:nvPicPr>
          <p:cNvPr id="27" name="Picture 26" descr="pat157_points_zoom_p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43000"/>
            <a:ext cx="4481613" cy="3276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19200" y="44958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44958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</a:t>
            </a:r>
            <a:r>
              <a:rPr lang="en-US" sz="2200" dirty="0" smtClean="0">
                <a:solidFill>
                  <a:srgbClr val="B4B4D2"/>
                </a:solidFill>
              </a:rPr>
              <a:t>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8" name="pat157lefticalongcont_20100111092227_Cycle1_Version_963d653_Point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286000" y="1143000"/>
            <a:ext cx="6542690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T</a:t>
            </a:r>
            <a:r>
              <a:rPr lang="en-US" sz="2200" dirty="0" smtClean="0">
                <a:solidFill>
                  <a:srgbClr val="B4B4D2"/>
                </a:solidFill>
              </a:rPr>
              <a:t>ensor to scalar: yield criteria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max_pr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2021710"/>
            <a:ext cx="2013519" cy="3854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0" y="16002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principal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max_pri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7113" y="3424504"/>
            <a:ext cx="1019287" cy="3397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3800" y="30029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shear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6" name="Picture 25" descr="max_pri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4267" y="4739093"/>
            <a:ext cx="1733133" cy="6711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86200" y="4495800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Total strain energy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8" name="Picture 27" descr="max_pr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1000" y="6096000"/>
            <a:ext cx="1721308" cy="6452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62400" y="57912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Distortional energy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7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Scalar over cardiac cycle to single value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30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Peak-to-peak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90</a:t>
            </a:r>
            <a:r>
              <a:rPr lang="en-US" sz="3200" kern="0" baseline="30000" dirty="0" smtClean="0">
                <a:solidFill>
                  <a:srgbClr val="FFFF66"/>
                </a:solidFill>
                <a:latin typeface="+mn-lt"/>
              </a:rPr>
              <a:t>th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 percentile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All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three of the above for the sum 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magnitude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time derivative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4" cstate="print"/>
          <a:srcRect t="2632"/>
          <a:stretch>
            <a:fillRect/>
          </a:stretch>
        </p:blipFill>
        <p:spPr>
          <a:xfrm>
            <a:off x="0" y="1447799"/>
            <a:ext cx="4382531" cy="3200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350838" indent="-350838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</p:txBody>
      </p:sp>
      <p:pic>
        <p:nvPicPr>
          <p:cNvPr id="1946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apparatu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48200" y="1649413"/>
            <a:ext cx="4038600" cy="4427537"/>
          </a:xfrm>
          <a:noFill/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105400" y="6400800"/>
            <a:ext cx="1371600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10200" y="64150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2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2048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G_083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48200" y="2347913"/>
            <a:ext cx="4038600" cy="30289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1507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IMG_084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495800" y="2057400"/>
            <a:ext cx="4419600" cy="3314700"/>
          </a:xfrm>
          <a:noFill/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457200" y="17526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>
              <a:spcBef>
                <a:spcPct val="20000"/>
              </a:spcBef>
              <a:buFontTx/>
              <a:buChar char="•"/>
            </a:pPr>
            <a:endParaRPr lang="en-US" sz="2000">
              <a:solidFill>
                <a:srgbClr val="E6E6E6"/>
              </a:solidFill>
              <a:latin typeface="Bitstream Ver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5603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5" name="un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1524000" y="19050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5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5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6627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9" descr="pat142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6629" name="Picture 11" descr="pat142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57200" y="4144963"/>
            <a:ext cx="4038600" cy="1773237"/>
          </a:xfrm>
          <a:noFill/>
        </p:spPr>
      </p:pic>
      <p:pic>
        <p:nvPicPr>
          <p:cNvPr id="26630" name="Picture 15" descr="pat142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6631" name="Picture 16" descr="pat142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4648200" y="4160838"/>
            <a:ext cx="4038600" cy="1743075"/>
          </a:xfrm>
          <a:noFill/>
        </p:spPr>
      </p:pic>
      <p:sp>
        <p:nvSpPr>
          <p:cNvPr id="26632" name="Text Box 17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6633" name="Text Box 18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2133600" y="57912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133600" y="5791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2484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2484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8675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1524000" y="19812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6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6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9699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9" descr="pat144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9701" name="Picture 11" descr="pat144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57200" y="4157663"/>
            <a:ext cx="4038600" cy="1749425"/>
          </a:xfrm>
          <a:noFill/>
        </p:spPr>
      </p:pic>
      <p:pic>
        <p:nvPicPr>
          <p:cNvPr id="29702" name="Picture 13" descr="pat144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9703" name="Picture 15" descr="pat144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4648200" y="4152900"/>
            <a:ext cx="4038600" cy="1758950"/>
          </a:xfrm>
          <a:noFill/>
        </p:spPr>
      </p:pic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9812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812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6248400" y="57150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6248400" y="5715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724400"/>
            <a:ext cx="8229600" cy="1401763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Compare tissue composition areas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identified in histology planes to the high frequency US and 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strain images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24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600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Histology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pic>
        <p:nvPicPr>
          <p:cNvPr id="30727" name="Picture 14" descr="pat143_histology_proximal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9600" y="1905000"/>
            <a:ext cx="3505200" cy="1612900"/>
          </a:xfrm>
          <a:noFill/>
        </p:spPr>
      </p:pic>
      <p:pic>
        <p:nvPicPr>
          <p:cNvPr id="30728" name="Picture 16" descr="pat143_bsc_proximal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343400" y="1752600"/>
            <a:ext cx="4800600" cy="1901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High Intensity Transient Siignals (HITS) count &gt;= 1/hour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Microemboli indicated by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4495800" cy="4678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Custom software to address analysis challenges.</a:t>
            </a: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Peak of velocity envelope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saved to search for HITS criteria.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Unilateral velocity 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on curve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Machine detected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intensity</a:t>
            </a:r>
            <a:r>
              <a:rPr lang="en-US" sz="1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displayed as points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Marks made during acquisition that reflect motion and velocity profile status.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9" grpId="0"/>
      <p:bldP spid="2868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Presently we have 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carotid ultrasound data from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27 patients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Measurements are made transverse and longitudinally at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common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(CCA),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bulb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(ICA),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external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(ECA).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and future data collection methods have been improved: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Measurements are made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plaque’s extent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from the tip of the flow divider to termination in ICA and CCA.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Bilateral collection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radiofrequency data.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Beam steering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Reduce scan time.</a:t>
            </a:r>
          </a:p>
        </p:txBody>
      </p:sp>
      <p:pic>
        <p:nvPicPr>
          <p:cNvPr id="358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 descr="max_prin_str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444875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 descr="max_shear_str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857625"/>
            <a:ext cx="141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9" descr="total_strain_energ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4159250"/>
            <a:ext cx="1143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10" descr="distortional_energy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4583113"/>
            <a:ext cx="1114425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>
                <a:solidFill>
                  <a:srgbClr val="B4B4D2"/>
                </a:solidFill>
              </a:rPr>
              <a:t>Aim 1:</a:t>
            </a:r>
            <a:r>
              <a:rPr lang="en-US" sz="4000" i="1">
                <a:solidFill>
                  <a:srgbClr val="B4B4D2"/>
                </a:solidFill>
              </a:rPr>
              <a:t> In vivo </a:t>
            </a:r>
            <a:r>
              <a:rPr lang="en-US" sz="4000">
                <a:solidFill>
                  <a:srgbClr val="B4B4D2"/>
                </a:solidFill>
              </a:rPr>
              <a:t>carotid strain imaging </a:t>
            </a:r>
            <a:br>
              <a:rPr lang="en-US" sz="4000">
                <a:solidFill>
                  <a:srgbClr val="B4B4D2"/>
                </a:solidFill>
              </a:rPr>
            </a:br>
            <a:r>
              <a:rPr lang="en-US" sz="220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8"/>
            <a:ext cx="8229600" cy="4906962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Improve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previously proposed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multi-level motion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tracking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algorithm.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Reliably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quantify lateral motion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  The enables examination of strain indices other than the maximum accumulated axial strain, such as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principal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shear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total strain energy,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distortional strain energy, </a:t>
            </a:r>
          </a:p>
          <a:p>
            <a:pPr marL="623888" lvl="1" indent="-166688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buFontTx/>
              <a:buNone/>
            </a:pPr>
            <a:endParaRPr lang="en-US" sz="800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Numerous levels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careful filtering to prevent aliasing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Estimator that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combines matching criteria performance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at each level.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Compare tissue composition areas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histology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Concatenate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volumetric slices.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Obtain second set of data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 rotated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about the catheter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to validate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integrated backscatter images.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Diffraction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Electronic noise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Pulse attenuation history changes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Patients examined with TCD following US carotid examination and following surgery.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Reliability of measurements.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Rule out alternate sources of emboli.</a:t>
            </a:r>
          </a:p>
          <a:p>
            <a:pPr marL="457200" lvl="1" indent="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Validates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strain imaging along with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Asymptomatic/symptomatic history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Histology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High frequency ultrasound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 imaging of ischemic cerebral tissue and volumetric atrophy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Cognitive performance testing.</a:t>
            </a:r>
          </a:p>
        </p:txBody>
      </p:sp>
      <p:pic>
        <p:nvPicPr>
          <p:cNvPr id="3994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Timeline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0963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96" name="Group 5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4"/>
        </p:xfrm>
        <a:graphic>
          <a:graphicData uri="http://schemas.openxmlformats.org/drawingml/2006/table">
            <a:tbl>
              <a:tblPr/>
              <a:tblGrid>
                <a:gridCol w="990600"/>
                <a:gridCol w="419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Aim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Carotid plaque strain imaging for stroke risk assessment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In vitro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plaque characterization</a:t>
                      </a:r>
                      <a:endParaRPr kumimoji="0" 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Transcranial Doppler detection of microemboli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Power Mode Doppler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3011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3013" name="Picture 43" descr="pm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1630363"/>
            <a:ext cx="5910263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2537</TotalTime>
  <Words>2563</Words>
  <Application>Microsoft Office PowerPoint</Application>
  <PresentationFormat>On-screen Show (4:3)</PresentationFormat>
  <Paragraphs>837</Paragraphs>
  <Slides>84</Slides>
  <Notes>84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1: In vivo carotid strain imaging  Research Design</vt:lpstr>
      <vt:lpstr>Slide 75</vt:lpstr>
      <vt:lpstr>Aim 2: High frequency US characterization  Research Design</vt:lpstr>
      <vt:lpstr>Aim 2: High frequency US characterization  Research Design</vt:lpstr>
      <vt:lpstr>Aim 3: Transcranial Doppler  Research Design</vt:lpstr>
      <vt:lpstr>Timeline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Power Mode Doppler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matt</cp:lastModifiedBy>
  <cp:revision>197</cp:revision>
  <dcterms:created xsi:type="dcterms:W3CDTF">2009-01-03T17:17:28Z</dcterms:created>
  <dcterms:modified xsi:type="dcterms:W3CDTF">2011-04-06T05:09:10Z</dcterms:modified>
</cp:coreProperties>
</file>